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867D1-94DC-4AC6-BFF7-0F9FE5BD94EC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55825-5B51-44B5-89E1-2D3742F2BC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94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55825-5B51-44B5-89E1-2D3742F2BC4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04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8A4C-825F-4931-8E88-70CCE83298BA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82CE53-D804-4D5F-8200-CBBF8D9C553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8A4C-825F-4931-8E88-70CCE83298BA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CE53-D804-4D5F-8200-CBBF8D9C5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8A4C-825F-4931-8E88-70CCE83298BA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CE53-D804-4D5F-8200-CBBF8D9C5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8A4C-825F-4931-8E88-70CCE83298BA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CE53-D804-4D5F-8200-CBBF8D9C5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8A4C-825F-4931-8E88-70CCE83298BA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CE53-D804-4D5F-8200-CBBF8D9C553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8A4C-825F-4931-8E88-70CCE83298BA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CE53-D804-4D5F-8200-CBBF8D9C553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8A4C-825F-4931-8E88-70CCE83298BA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CE53-D804-4D5F-8200-CBBF8D9C553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8A4C-825F-4931-8E88-70CCE83298BA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CE53-D804-4D5F-8200-CBBF8D9C5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8A4C-825F-4931-8E88-70CCE83298BA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CE53-D804-4D5F-8200-CBBF8D9C5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8A4C-825F-4931-8E88-70CCE83298BA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CE53-D804-4D5F-8200-CBBF8D9C5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8A4C-825F-4931-8E88-70CCE83298BA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CE53-D804-4D5F-8200-CBBF8D9C55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7EC8A4C-825F-4931-8E88-70CCE83298BA}" type="datetimeFigureOut">
              <a:rPr lang="ru-RU" smtClean="0"/>
              <a:t>26.04.2015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B82CE53-D804-4D5F-8200-CBBF8D9C553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slide" Target="slide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5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6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2448272"/>
          </a:xfrm>
        </p:spPr>
        <p:txBody>
          <a:bodyPr/>
          <a:lstStyle/>
          <a:p>
            <a:r>
              <a:rPr lang="ru-RU" sz="1600" dirty="0"/>
              <a:t>КАРАГАНДИНСКИЙ ГОСУДАРСТВЕННЫЙ МЕДИЦИНСКИЙ УНИВЕРСИТЕТ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Кафедра медицинской биофизики и информатики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СРС </a:t>
            </a:r>
            <a:r>
              <a:rPr lang="ru-RU" sz="1800" dirty="0"/>
              <a:t>на тему : «Внедрение и использование медицинских баз данных в медицинских </a:t>
            </a:r>
            <a:r>
              <a:rPr lang="ru-RU" sz="1800" dirty="0" smtClean="0"/>
              <a:t>учреждениях»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19067" y="4437112"/>
            <a:ext cx="6400800" cy="936104"/>
          </a:xfrm>
        </p:spPr>
        <p:txBody>
          <a:bodyPr>
            <a:normAutofit/>
          </a:bodyPr>
          <a:lstStyle/>
          <a:p>
            <a:pPr algn="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Выполнил: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Ахмеров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Х. С. 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Проверила: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</a:rPr>
              <a:t>Жумакаева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С. Н.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C:\Users\Пользователь\Desktop\image0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01" y="2852934"/>
            <a:ext cx="4510283" cy="3286787"/>
          </a:xfrm>
          <a:prstGeom prst="rect">
            <a:avLst/>
          </a:prstGeom>
          <a:noFill/>
          <a:effectLst>
            <a:reflection blurRad="6350" stA="50000" endA="295" endPos="92000" dist="101600" dir="5400000" sy="-100000" algn="bl" rotWithShape="0"/>
            <a:softEdge rad="63500"/>
          </a:effectLst>
          <a:scene3d>
            <a:camera prst="perspective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380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cover/>
      </p:transition>
    </mc:Choice>
    <mc:Fallback>
      <p:transition spd="slow" advTm="2000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2800" dirty="0"/>
              <a:t>Базы данных и системы управления ими в медицине и </a:t>
            </a:r>
            <a:r>
              <a:rPr lang="ru-RU" sz="2800" dirty="0" smtClean="0"/>
              <a:t>здравоохранении.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hlinkClick r:id="rId2" action="ppaction://hlinksldjump"/>
              </a:rPr>
              <a:t>Медицинская база данных (БД</a:t>
            </a:r>
            <a:r>
              <a:rPr lang="ru-RU" dirty="0" smtClean="0">
                <a:hlinkClick r:id="rId2" action="ppaction://hlinksldjump"/>
              </a:rPr>
              <a:t>)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hlinkClick r:id="rId3" action="ppaction://hlinksldjump"/>
              </a:rPr>
              <a:t>Классификация баз </a:t>
            </a:r>
            <a:r>
              <a:rPr lang="ru-RU" dirty="0" smtClean="0">
                <a:hlinkClick r:id="rId3" action="ppaction://hlinksldjump"/>
              </a:rPr>
              <a:t>данных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hlinkClick r:id="rId4" action="ppaction://hlinksldjump"/>
              </a:rPr>
              <a:t>СУБД- система управления базами </a:t>
            </a:r>
            <a:r>
              <a:rPr lang="ru-RU" dirty="0" smtClean="0">
                <a:hlinkClick r:id="rId4" action="ppaction://hlinksldjump"/>
              </a:rPr>
              <a:t>данных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hlinkClick r:id="rId5" action="ppaction://hlinksldjump"/>
              </a:rPr>
              <a:t>Создание баз данных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hlinkClick r:id="rId6" action="ppaction://hlinksldjump"/>
              </a:rPr>
              <a:t>Технология </a:t>
            </a:r>
            <a:r>
              <a:rPr lang="ru-RU" dirty="0">
                <a:hlinkClick r:id="rId6" action="ppaction://hlinksldjump"/>
              </a:rPr>
              <a:t>удалённого </a:t>
            </a:r>
            <a:r>
              <a:rPr lang="ru-RU" dirty="0" smtClean="0">
                <a:hlinkClick r:id="rId6" action="ppaction://hlinksldjump"/>
              </a:rPr>
              <a:t>сервера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800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7504"/>
          </a:xfrm>
        </p:spPr>
        <p:txBody>
          <a:bodyPr/>
          <a:lstStyle/>
          <a:p>
            <a:r>
              <a:rPr lang="ru-RU" sz="4000" dirty="0"/>
              <a:t>Медицинская база данных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572000" y="1268760"/>
            <a:ext cx="4038600" cy="478539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Медицинская база данных (БД) </a:t>
            </a:r>
            <a:r>
              <a:rPr lang="ru-RU" dirty="0" smtClean="0"/>
              <a:t>– представляет собой определенным образом организованную совокупность данных в </a:t>
            </a:r>
            <a:r>
              <a:rPr lang="ru-RU" dirty="0"/>
              <a:t>области </a:t>
            </a:r>
            <a:r>
              <a:rPr lang="ru-RU" dirty="0" smtClean="0"/>
              <a:t>медицины. </a:t>
            </a:r>
          </a:p>
          <a:p>
            <a:r>
              <a:rPr lang="ru-RU" dirty="0" smtClean="0"/>
              <a:t>В </a:t>
            </a:r>
            <a:r>
              <a:rPr lang="ru-RU" dirty="0"/>
              <a:t>любой БД задаётся порядок, например, ключевыми полями. Поиск информации осуществляется по этим ключам. </a:t>
            </a:r>
          </a:p>
        </p:txBody>
      </p:sp>
      <p:pic>
        <p:nvPicPr>
          <p:cNvPr id="2050" name="Picture 2" descr="C:\Users\Пользователь\Desktop\slider-img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4041775" cy="2096275"/>
          </a:xfrm>
          <a:prstGeom prst="rect">
            <a:avLst/>
          </a:prstGeom>
          <a:noFill/>
          <a:effectLst>
            <a:reflection blurRad="6350" stA="50000" endA="295" endPos="92000" dist="101600" dir="5400000" sy="-100000" algn="bl" rotWithShape="0"/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Штриховая стрелка вправо 8">
            <a:hlinkClick r:id="rId3" action="ppaction://hlinksldjump"/>
          </p:cNvPr>
          <p:cNvSpPr/>
          <p:nvPr/>
        </p:nvSpPr>
        <p:spPr>
          <a:xfrm>
            <a:off x="1079783" y="6135755"/>
            <a:ext cx="1296144" cy="360040"/>
          </a:xfrm>
          <a:prstGeom prst="strip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с вырезом 10">
            <a:hlinkClick r:id="rId4" action="ppaction://hlinksldjump"/>
          </p:cNvPr>
          <p:cNvSpPr/>
          <p:nvPr/>
        </p:nvSpPr>
        <p:spPr>
          <a:xfrm>
            <a:off x="1835696" y="5535698"/>
            <a:ext cx="648072" cy="413582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с вырезом 13">
            <a:hlinkClick r:id="rId5" action="ppaction://hlinksldjump"/>
          </p:cNvPr>
          <p:cNvSpPr/>
          <p:nvPr/>
        </p:nvSpPr>
        <p:spPr>
          <a:xfrm rot="10800000">
            <a:off x="899592" y="5535698"/>
            <a:ext cx="648072" cy="432048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068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Классификация баз данных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001419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2100" dirty="0" smtClean="0"/>
              <a:t>фактографические</a:t>
            </a:r>
            <a:r>
              <a:rPr lang="ru-RU" sz="2100" dirty="0"/>
              <a:t>, различные картотеки;</a:t>
            </a:r>
          </a:p>
          <a:p>
            <a:r>
              <a:rPr lang="ru-RU" sz="2100" dirty="0"/>
              <a:t>документальные, например архивы;</a:t>
            </a:r>
          </a:p>
          <a:p>
            <a:r>
              <a:rPr lang="ru-RU" sz="2100" dirty="0" smtClean="0"/>
              <a:t>централизованные</a:t>
            </a:r>
            <a:r>
              <a:rPr lang="ru-RU" sz="2100" dirty="0"/>
              <a:t>, хранятся на одном компьютере;</a:t>
            </a:r>
          </a:p>
          <a:p>
            <a:r>
              <a:rPr lang="ru-RU" sz="2100" dirty="0"/>
              <a:t>распределенные, используются в локальных и глобальных компьютерных сетях</a:t>
            </a:r>
          </a:p>
          <a:p>
            <a:r>
              <a:rPr lang="ru-RU" sz="2100" dirty="0" smtClean="0"/>
              <a:t>табличные</a:t>
            </a:r>
            <a:r>
              <a:rPr lang="ru-RU" sz="2100" dirty="0"/>
              <a:t>, </a:t>
            </a:r>
            <a:r>
              <a:rPr lang="ru-RU" sz="2100" dirty="0" err="1"/>
              <a:t>т.е</a:t>
            </a:r>
            <a:r>
              <a:rPr lang="ru-RU" sz="2100" dirty="0"/>
              <a:t>  </a:t>
            </a:r>
            <a:r>
              <a:rPr lang="ru-RU" sz="2100" dirty="0" smtClean="0"/>
              <a:t>реляционные</a:t>
            </a:r>
          </a:p>
          <a:p>
            <a:r>
              <a:rPr lang="ru-RU" sz="2100" dirty="0" smtClean="0"/>
              <a:t>Иерархические. </a:t>
            </a:r>
            <a:endParaRPr lang="ru-RU" sz="2100" dirty="0"/>
          </a:p>
        </p:txBody>
      </p:sp>
      <p:pic>
        <p:nvPicPr>
          <p:cNvPr id="3074" name="Picture 2" descr="C:\Users\Пользователь\Desktop\kla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717031"/>
            <a:ext cx="5346596" cy="2448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Штриховая стрелка вправо 6">
            <a:hlinkClick r:id="rId3" action="ppaction://hlinksldjump"/>
          </p:cNvPr>
          <p:cNvSpPr/>
          <p:nvPr/>
        </p:nvSpPr>
        <p:spPr>
          <a:xfrm>
            <a:off x="1907704" y="5805264"/>
            <a:ext cx="1152128" cy="360040"/>
          </a:xfrm>
          <a:prstGeom prst="strip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Штриховая стрелка вправо 9">
            <a:hlinkClick r:id="rId4" action="ppaction://hlinksldjump"/>
          </p:cNvPr>
          <p:cNvSpPr/>
          <p:nvPr/>
        </p:nvSpPr>
        <p:spPr>
          <a:xfrm rot="10800000">
            <a:off x="611560" y="5805264"/>
            <a:ext cx="1152128" cy="360040"/>
          </a:xfrm>
          <a:prstGeom prst="strip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с вырезом 8">
            <a:hlinkClick r:id="rId5" action="ppaction://hlinksldjump"/>
          </p:cNvPr>
          <p:cNvSpPr/>
          <p:nvPr/>
        </p:nvSpPr>
        <p:spPr>
          <a:xfrm>
            <a:off x="1941912" y="5261295"/>
            <a:ext cx="648072" cy="432048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с вырезом 11">
            <a:hlinkClick r:id="rId6" action="ppaction://hlinksldjump"/>
          </p:cNvPr>
          <p:cNvSpPr/>
          <p:nvPr/>
        </p:nvSpPr>
        <p:spPr>
          <a:xfrm rot="10800000">
            <a:off x="1082335" y="5261295"/>
            <a:ext cx="648072" cy="432048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64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9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/>
          <a:lstStyle/>
          <a:p>
            <a:r>
              <a:rPr lang="ru-RU" sz="2800" dirty="0"/>
              <a:t>СУБД- система управления базами данных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/>
          </a:bodyPr>
          <a:lstStyle/>
          <a:p>
            <a:r>
              <a:rPr lang="ru-RU" sz="1800" dirty="0"/>
              <a:t>СУБД- система управления базами данных. СУБД связывает пользователей и физическое представление данных. Все пользовательские запросы обрабатываются СУБД</a:t>
            </a:r>
            <a:r>
              <a:rPr lang="ru-RU" sz="1800" dirty="0" smtClean="0"/>
              <a:t>.</a:t>
            </a:r>
            <a:endParaRPr lang="ru-RU" sz="1800" dirty="0"/>
          </a:p>
          <a:p>
            <a:r>
              <a:rPr lang="ru-RU" sz="1800" dirty="0"/>
              <a:t>Главная функция СУБД – сокрытие программного кода от пользователей баз данных</a:t>
            </a:r>
            <a:r>
              <a:rPr lang="ru-RU" sz="1800" dirty="0" smtClean="0"/>
              <a:t>.</a:t>
            </a:r>
            <a:endParaRPr lang="ru-RU" sz="1800" dirty="0"/>
          </a:p>
          <a:p>
            <a:r>
              <a:rPr lang="ru-RU" sz="1800" dirty="0"/>
              <a:t> СУБД также устанавливают ограничения на количество информации, которая может быть доступна конкретному пользователю. Например, врачу и регистратуре больницы требуются различные данные, хранящиеся в базе данных</a:t>
            </a:r>
            <a:r>
              <a:rPr lang="ru-RU" sz="1800" dirty="0" smtClean="0"/>
              <a:t>.</a:t>
            </a:r>
          </a:p>
          <a:p>
            <a:endParaRPr lang="ru-RU" sz="1800" dirty="0"/>
          </a:p>
        </p:txBody>
      </p:sp>
      <p:pic>
        <p:nvPicPr>
          <p:cNvPr id="4098" name="Picture 2" descr="C:\Users\Пользователь\Desktop\2-21-2013 7-45-14 P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06" y="3567381"/>
            <a:ext cx="5184576" cy="3038301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Штриховая стрелка вправо 3">
            <a:hlinkClick r:id="rId3" action="ppaction://hlinksldjump"/>
          </p:cNvPr>
          <p:cNvSpPr/>
          <p:nvPr/>
        </p:nvSpPr>
        <p:spPr>
          <a:xfrm>
            <a:off x="7690214" y="5805266"/>
            <a:ext cx="1080120" cy="360040"/>
          </a:xfrm>
          <a:prstGeom prst="strip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триховая стрелка вправо 5">
            <a:hlinkClick r:id="rId4" action="ppaction://hlinksldjump"/>
          </p:cNvPr>
          <p:cNvSpPr/>
          <p:nvPr/>
        </p:nvSpPr>
        <p:spPr>
          <a:xfrm rot="10800000">
            <a:off x="6516216" y="5805265"/>
            <a:ext cx="1080120" cy="360040"/>
          </a:xfrm>
          <a:prstGeom prst="strip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с вырезом 4">
            <a:hlinkClick r:id="rId5" action="ppaction://hlinksldjump"/>
          </p:cNvPr>
          <p:cNvSpPr/>
          <p:nvPr/>
        </p:nvSpPr>
        <p:spPr>
          <a:xfrm>
            <a:off x="7740352" y="5373218"/>
            <a:ext cx="576064" cy="432049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с вырезом 7">
            <a:hlinkClick r:id="rId6" action="ppaction://hlinksldjump"/>
          </p:cNvPr>
          <p:cNvSpPr/>
          <p:nvPr/>
        </p:nvSpPr>
        <p:spPr>
          <a:xfrm rot="10800000">
            <a:off x="6999926" y="5373217"/>
            <a:ext cx="576064" cy="432049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27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47464"/>
          </a:xfrm>
        </p:spPr>
        <p:txBody>
          <a:bodyPr/>
          <a:lstStyle/>
          <a:p>
            <a:r>
              <a:rPr lang="ru-RU" sz="3200" dirty="0"/>
              <a:t>Создание баз данных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Создание баз данных состоит из трех этапов</a:t>
            </a:r>
            <a:r>
              <a:rPr lang="ru-RU" sz="1800" dirty="0" smtClean="0"/>
              <a:t>:</a:t>
            </a:r>
            <a:endParaRPr lang="ru-RU" sz="1800" dirty="0"/>
          </a:p>
          <a:p>
            <a:r>
              <a:rPr lang="ru-RU" sz="1800" dirty="0"/>
              <a:t>Первый этап теоритический-проектирование БД. </a:t>
            </a:r>
            <a:endParaRPr lang="ru-RU" sz="1800" dirty="0" smtClean="0"/>
          </a:p>
          <a:p>
            <a:r>
              <a:rPr lang="ru-RU" sz="1800" dirty="0" smtClean="0"/>
              <a:t>Второй </a:t>
            </a:r>
            <a:r>
              <a:rPr lang="ru-RU" sz="1800" dirty="0"/>
              <a:t>этап–создание структуры. На данном этапе  описывается структура таблиц.</a:t>
            </a:r>
          </a:p>
          <a:p>
            <a:r>
              <a:rPr lang="ru-RU" sz="1800" dirty="0"/>
              <a:t>Третий этап-ввод записей. Здесь осуществляется заполнение таблиц базы данных информацией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6147" name="Picture 3" descr="C:\Users\Пользователь\Desktop\16.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924944"/>
            <a:ext cx="4281686" cy="3845122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Штриховая стрелка вправо 3">
            <a:hlinkClick r:id="rId3" action="ppaction://hlinksldjump"/>
          </p:cNvPr>
          <p:cNvSpPr/>
          <p:nvPr/>
        </p:nvSpPr>
        <p:spPr>
          <a:xfrm>
            <a:off x="2483768" y="5547198"/>
            <a:ext cx="1224136" cy="360040"/>
          </a:xfrm>
          <a:prstGeom prst="strip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Штриховая стрелка вправо 6">
            <a:hlinkClick r:id="rId4" action="ppaction://hlinksldjump"/>
          </p:cNvPr>
          <p:cNvSpPr/>
          <p:nvPr/>
        </p:nvSpPr>
        <p:spPr>
          <a:xfrm rot="10800000">
            <a:off x="1115616" y="5547198"/>
            <a:ext cx="1224136" cy="360040"/>
          </a:xfrm>
          <a:prstGeom prst="strip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с вырезом 8">
            <a:hlinkClick r:id="rId5" action="ppaction://hlinksldjump"/>
          </p:cNvPr>
          <p:cNvSpPr/>
          <p:nvPr/>
        </p:nvSpPr>
        <p:spPr>
          <a:xfrm rot="10800000">
            <a:off x="1727684" y="5115665"/>
            <a:ext cx="576064" cy="432048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46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Технология удалённого сервера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/>
          </a:bodyPr>
          <a:lstStyle/>
          <a:p>
            <a:r>
              <a:rPr lang="ru-RU" sz="1600" dirty="0"/>
              <a:t>В последнее время используется технология удалённого сервера баз данных, с коллективным доступом пользователей к данным базы на сервере (высокопроизводительном компьютере) по компьютерным сетям и Интернет. Медицинские данные - продукт запросов пользователей</a:t>
            </a:r>
            <a:r>
              <a:rPr lang="ru-RU" sz="1600" dirty="0" smtClean="0"/>
              <a:t>.</a:t>
            </a:r>
          </a:p>
          <a:p>
            <a:r>
              <a:rPr lang="ru-RU" sz="1600" dirty="0"/>
              <a:t>Особенностями этой технологии</a:t>
            </a:r>
            <a:r>
              <a:rPr lang="ru-RU" sz="1600" dirty="0" smtClean="0"/>
              <a:t>:</a:t>
            </a:r>
            <a:endParaRPr lang="ru-RU" sz="1600" dirty="0"/>
          </a:p>
          <a:p>
            <a:r>
              <a:rPr lang="ru-RU" sz="1600" dirty="0"/>
              <a:t>Предоставление пользователю лишь результата поиска, а не самой БД;</a:t>
            </a:r>
          </a:p>
          <a:p>
            <a:r>
              <a:rPr lang="ru-RU" sz="1600" dirty="0"/>
              <a:t>Полнота представления запрошенной информации;</a:t>
            </a:r>
          </a:p>
          <a:p>
            <a:r>
              <a:rPr lang="ru-RU" sz="1600" dirty="0"/>
              <a:t>Высокая скорость обновления, доступа;</a:t>
            </a:r>
          </a:p>
          <a:p>
            <a:r>
              <a:rPr lang="ru-RU" sz="1600" dirty="0"/>
              <a:t>Интерактивность;</a:t>
            </a:r>
          </a:p>
          <a:p>
            <a:r>
              <a:rPr lang="ru-RU" sz="1600" dirty="0"/>
              <a:t>Терминальная (локальная) или удаленная (глобальная) работа пользователя.</a:t>
            </a:r>
          </a:p>
        </p:txBody>
      </p:sp>
      <p:pic>
        <p:nvPicPr>
          <p:cNvPr id="5122" name="Picture 2" descr="C:\Users\Пользователь\Desktop\udalennyy_dost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11520"/>
            <a:ext cx="4111104" cy="2657839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Штриховая стрелка вправо 3">
            <a:hlinkClick r:id="rId3" action="ppaction://hlinksldjump"/>
          </p:cNvPr>
          <p:cNvSpPr/>
          <p:nvPr/>
        </p:nvSpPr>
        <p:spPr>
          <a:xfrm rot="10800000">
            <a:off x="1115616" y="5877272"/>
            <a:ext cx="1152128" cy="360040"/>
          </a:xfrm>
          <a:prstGeom prst="strip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с вырезом 4">
            <a:hlinkClick r:id="rId4" action="ppaction://hlinksldjump"/>
          </p:cNvPr>
          <p:cNvSpPr/>
          <p:nvPr/>
        </p:nvSpPr>
        <p:spPr>
          <a:xfrm rot="10800000">
            <a:off x="1763688" y="5517232"/>
            <a:ext cx="504056" cy="360040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11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196</TotalTime>
  <Words>310</Words>
  <Application>Microsoft Office PowerPoint</Application>
  <PresentationFormat>Экран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КАРАГАНДИНСКИЙ ГОСУДАРСТВЕННЫЙ МЕДИЦИНСКИЙ УНИВЕРСИТЕТ  Кафедра медицинской биофизики и информатики    СРС на тему : «Внедрение и использование медицинских баз данных в медицинских учреждениях»</vt:lpstr>
      <vt:lpstr>Базы данных и системы управления ими в медицине и здравоохранении.</vt:lpstr>
      <vt:lpstr>Медицинская база данных </vt:lpstr>
      <vt:lpstr>Классификация баз данных </vt:lpstr>
      <vt:lpstr>СУБД- система управления базами данных</vt:lpstr>
      <vt:lpstr>Создание баз данных </vt:lpstr>
      <vt:lpstr>Технология удалённого сервера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17</cp:revision>
  <dcterms:created xsi:type="dcterms:W3CDTF">2015-04-26T14:48:54Z</dcterms:created>
  <dcterms:modified xsi:type="dcterms:W3CDTF">2015-04-26T18:05:01Z</dcterms:modified>
</cp:coreProperties>
</file>